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086"/>
    <p:restoredTop sz="94692"/>
  </p:normalViewPr>
  <p:slideViewPr>
    <p:cSldViewPr snapToGrid="0" snapToObjects="1">
      <p:cViewPr varScale="1">
        <p:scale>
          <a:sx n="228" d="100"/>
          <a:sy n="228" d="100"/>
        </p:scale>
        <p:origin x="84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0BEC56-17A5-CE43-A8E6-619A346519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EDE045-15C6-9249-AB8E-7D6E4FDC68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054449-7284-C140-9F4B-9D0C534DF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AD331-7A96-1C45-A248-857F6D8FC3CC}" type="datetimeFigureOut">
              <a:rPr lang="en-US" smtClean="0"/>
              <a:t>7/22/21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3EB544-4626-D641-8814-1F3BC76BE4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7C1DBC-2159-8D47-8CCC-F1AAA04D4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AB029-0799-AF4D-9017-C699E697F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8276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E3247-19A0-3A49-A80D-1031B2F46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27209B-4DB1-AF49-82FA-5289B2C1CA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1425C2-5B5B-1F48-A6D0-9AFA7F562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AD331-7A96-1C45-A248-857F6D8FC3CC}" type="datetimeFigureOut">
              <a:rPr lang="en-US" smtClean="0"/>
              <a:t>7/22/21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FF6670-8BD1-1A4D-88BA-235786EF2F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A56E95-A75C-2D43-8810-CA42DB607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AB029-0799-AF4D-9017-C699E697F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9361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29BF5C8-EAE3-8E40-ACA3-4D0EC65E343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9BA089-A413-224D-8568-A748617F98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6829D3-4430-A04D-BCF2-67D9373B3A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AD331-7A96-1C45-A248-857F6D8FC3CC}" type="datetimeFigureOut">
              <a:rPr lang="en-US" smtClean="0"/>
              <a:t>7/22/21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445103-8205-9140-9C65-87E71A535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534B66-E472-1243-B231-2A8380FF6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AB029-0799-AF4D-9017-C699E697F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070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AE38D7-AE0C-284B-872C-4C88A395BE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7F3A4C-5908-4A46-BBB8-DABFBFD785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A0AE23-B86C-504B-B863-6AD53B4B8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AD331-7A96-1C45-A248-857F6D8FC3CC}" type="datetimeFigureOut">
              <a:rPr lang="en-US" smtClean="0"/>
              <a:t>7/22/21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E2CA35-7927-1A4E-9B95-640E9F9EA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E382E1-9845-D54B-AFEA-F185BD6417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AB029-0799-AF4D-9017-C699E697F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996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BDED8-D07C-F94C-8724-6F9A8AE9ED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AE2E4A-5D09-5F42-8737-D4CDD097D8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EFB0C-C3B9-4343-B5A7-EFFD05223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AD331-7A96-1C45-A248-857F6D8FC3CC}" type="datetimeFigureOut">
              <a:rPr lang="en-US" smtClean="0"/>
              <a:t>7/22/21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B84E75-1A5E-8141-B7B5-FAE16F632B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FF9EEC-CB84-E842-B527-3AD774E01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AB029-0799-AF4D-9017-C699E697F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1895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5A8DE-F9B8-E141-BF81-F9205745E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60912E-1EFC-0D41-9A8E-D3E1C126B9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D26576-FC30-464F-8DCD-D71366C88C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3BEAED-F87A-924A-B64C-C549A437D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AD331-7A96-1C45-A248-857F6D8FC3CC}" type="datetimeFigureOut">
              <a:rPr lang="en-US" smtClean="0"/>
              <a:t>7/22/21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33916E-2550-A140-B12D-614F42C64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1B5DD1-870E-6C4D-95C9-974D995D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AB029-0799-AF4D-9017-C699E697F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4535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041F3-FC0F-0740-BE0F-C5EB0B9D2D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CB688E-5219-5A4F-BB01-ACBF62518D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A5217E-DBB6-2C4F-91BC-FE8C5C5934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84504E-DDFB-964F-AAB2-E232F36F2D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E7FAB43-B78D-4F47-BE1A-2876D17CFC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FB1F66-EB5E-844A-8CF9-C3E593C5E8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AD331-7A96-1C45-A248-857F6D8FC3CC}" type="datetimeFigureOut">
              <a:rPr lang="en-US" smtClean="0"/>
              <a:t>7/22/21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48D9A3-C85A-9141-9832-282DAE998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5AD0D5-BF3F-D84A-9613-3089C32CB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AB029-0799-AF4D-9017-C699E697F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0761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426ADE-C7B5-A949-95BC-34EDE4A1D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A8312C9-D652-E24C-8A16-D0AABB81B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AD331-7A96-1C45-A248-857F6D8FC3CC}" type="datetimeFigureOut">
              <a:rPr lang="en-US" smtClean="0"/>
              <a:t>7/22/21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5C14C6-5F3A-0548-B8F5-30EA6C013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6B5F88-5497-7849-9556-D1529304B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AB029-0799-AF4D-9017-C699E697F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347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A584139-9919-3A42-A47E-16DB254AC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AD331-7A96-1C45-A248-857F6D8FC3CC}" type="datetimeFigureOut">
              <a:rPr lang="en-US" smtClean="0"/>
              <a:t>7/22/21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E32305-AF0B-7446-967B-2D0C97AB8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233A16-77D0-424B-9458-8649EE92D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AB029-0799-AF4D-9017-C699E697F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8549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FAC4A4-9FDB-2C48-9BEB-6AE7F3F95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DC2A1C-B7AC-CC4D-BCBE-85257467FE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76FAB5-86DB-F941-A3B8-735C07C59D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5B9A0F-990E-DF4A-82EA-B68D48150E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AD331-7A96-1C45-A248-857F6D8FC3CC}" type="datetimeFigureOut">
              <a:rPr lang="en-US" smtClean="0"/>
              <a:t>7/22/21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53FC10-7117-7C48-BB8A-8B12B5A61B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FE8D61-EB7B-A343-A9CB-42DE92BE9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AB029-0799-AF4D-9017-C699E697F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7997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82E39-BF34-9F46-B0CC-003FADF38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93AC798-47C5-5C4F-A602-1BC9C2BBB3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EF73D3-C4C0-AD4B-A52E-26864489C4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8B9050-D1BF-4345-890D-01B3CD62B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AD331-7A96-1C45-A248-857F6D8FC3CC}" type="datetimeFigureOut">
              <a:rPr lang="en-US" smtClean="0"/>
              <a:t>7/22/21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00F7E7-E411-9048-83F8-993ABBB464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CCDF99-A324-F245-AD9D-8919A81BD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AB029-0799-AF4D-9017-C699E697F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1739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B7C837-5551-634C-AB12-AF28DA8BCB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364E76-6E9A-5144-A3D6-88B588176A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78458E-47C9-044E-9CC8-802FEF38B0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BAD331-7A96-1C45-A248-857F6D8FC3CC}" type="datetimeFigureOut">
              <a:rPr lang="en-US" smtClean="0"/>
              <a:t>7/22/21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1E7D71-5A7E-8148-B04A-E82FA44E1C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645790-61B9-2B43-9ADE-C3CB3C7E3D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3AB029-0799-AF4D-9017-C699E697F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4167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Content Placeholder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9945D810-3716-444F-A650-87337C6C0FA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2305837" y="1426116"/>
            <a:ext cx="7585677" cy="4288536"/>
          </a:xfrm>
          <a:prstGeom prst="rect">
            <a:avLst/>
          </a:prstGeom>
          <a:effectLst/>
        </p:spPr>
      </p:pic>
      <p:pic>
        <p:nvPicPr>
          <p:cNvPr id="19" name="Content Placeholder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917B053F-4EF2-1F4C-B920-5634FEE8755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13808" t="10800" r="35774" b="77691"/>
          <a:stretch/>
        </p:blipFill>
        <p:spPr>
          <a:xfrm>
            <a:off x="3211359" y="1922745"/>
            <a:ext cx="4528159" cy="584400"/>
          </a:xfrm>
          <a:prstGeom prst="rect">
            <a:avLst/>
          </a:prstGeom>
          <a:ln w="12700">
            <a:solidFill>
              <a:schemeClr val="tx1"/>
            </a:solidFill>
          </a:ln>
          <a:effectLst>
            <a:outerShdw blurRad="50800" dist="38100" dir="2700000" sx="104000" sy="104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" name="Content Placeholder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749A34FF-BA15-4644-B762-49A03EF0622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43156" r="85968" b="36384"/>
          <a:stretch/>
        </p:blipFill>
        <p:spPr>
          <a:xfrm>
            <a:off x="1910220" y="3080043"/>
            <a:ext cx="1689966" cy="1393107"/>
          </a:xfrm>
          <a:prstGeom prst="rect">
            <a:avLst/>
          </a:prstGeom>
          <a:ln w="12700">
            <a:solidFill>
              <a:schemeClr val="tx1"/>
            </a:solidFill>
          </a:ln>
          <a:effectLst>
            <a:outerShdw blurRad="50800" dist="38100" dir="2700000" sx="104000" sy="104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1" name="Content Placeholder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173A6610-B2B2-874D-B9EA-7DE3A9F0E70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65354" t="32195" r="936" b="34485"/>
          <a:stretch/>
        </p:blipFill>
        <p:spPr>
          <a:xfrm>
            <a:off x="7565720" y="2715016"/>
            <a:ext cx="2555311" cy="1427967"/>
          </a:xfrm>
          <a:prstGeom prst="rect">
            <a:avLst/>
          </a:prstGeom>
          <a:ln w="12700">
            <a:solidFill>
              <a:schemeClr val="tx1"/>
            </a:solidFill>
          </a:ln>
          <a:effectLst>
            <a:outerShdw blurRad="50800" dist="38100" dir="2700000" sx="104000" sy="104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AF453AE-CB77-7B44-9D01-A1AEB44E5D81}"/>
              </a:ext>
            </a:extLst>
          </p:cNvPr>
          <p:cNvCxnSpPr>
            <a:cxnSpLocks/>
          </p:cNvCxnSpPr>
          <p:nvPr/>
        </p:nvCxnSpPr>
        <p:spPr>
          <a:xfrm flipV="1">
            <a:off x="4615841" y="1301182"/>
            <a:ext cx="578801" cy="1022219"/>
          </a:xfrm>
          <a:prstGeom prst="line">
            <a:avLst/>
          </a:prstGeom>
          <a:ln w="254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7178CDB4-50E1-6144-A33E-5C02D236A613}"/>
              </a:ext>
            </a:extLst>
          </p:cNvPr>
          <p:cNvCxnSpPr>
            <a:cxnSpLocks/>
          </p:cNvCxnSpPr>
          <p:nvPr/>
        </p:nvCxnSpPr>
        <p:spPr>
          <a:xfrm>
            <a:off x="5194642" y="1322182"/>
            <a:ext cx="4421172" cy="0"/>
          </a:xfrm>
          <a:prstGeom prst="line">
            <a:avLst/>
          </a:prstGeom>
          <a:ln w="254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3950425F-E006-FE42-BEB9-2BF513891E47}"/>
              </a:ext>
            </a:extLst>
          </p:cNvPr>
          <p:cNvSpPr txBox="1"/>
          <p:nvPr/>
        </p:nvSpPr>
        <p:spPr>
          <a:xfrm>
            <a:off x="5137236" y="952850"/>
            <a:ext cx="5204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ndale Mono" panose="020B0509000000000004" pitchFamily="49" charset="0"/>
              </a:rPr>
              <a:t>Neural Network Concept Hierarchy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4C6121DA-B29B-8B46-9E9C-E6089DAD8C04}"/>
              </a:ext>
            </a:extLst>
          </p:cNvPr>
          <p:cNvCxnSpPr>
            <a:cxnSpLocks/>
          </p:cNvCxnSpPr>
          <p:nvPr/>
        </p:nvCxnSpPr>
        <p:spPr>
          <a:xfrm flipH="1" flipV="1">
            <a:off x="2755203" y="4161071"/>
            <a:ext cx="456157" cy="1043494"/>
          </a:xfrm>
          <a:prstGeom prst="line">
            <a:avLst/>
          </a:prstGeom>
          <a:ln w="254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747E232A-5ED9-F540-A1BB-C958A4C19344}"/>
              </a:ext>
            </a:extLst>
          </p:cNvPr>
          <p:cNvCxnSpPr>
            <a:cxnSpLocks/>
          </p:cNvCxnSpPr>
          <p:nvPr/>
        </p:nvCxnSpPr>
        <p:spPr>
          <a:xfrm>
            <a:off x="3211359" y="5204565"/>
            <a:ext cx="2462931" cy="0"/>
          </a:xfrm>
          <a:prstGeom prst="line">
            <a:avLst/>
          </a:prstGeom>
          <a:ln w="254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F71AF9E6-643F-8746-92E9-5B2BDC6B961B}"/>
              </a:ext>
            </a:extLst>
          </p:cNvPr>
          <p:cNvCxnSpPr>
            <a:cxnSpLocks/>
          </p:cNvCxnSpPr>
          <p:nvPr/>
        </p:nvCxnSpPr>
        <p:spPr>
          <a:xfrm flipH="1" flipV="1">
            <a:off x="8394005" y="4002066"/>
            <a:ext cx="497905" cy="1202499"/>
          </a:xfrm>
          <a:prstGeom prst="line">
            <a:avLst/>
          </a:prstGeom>
          <a:ln w="254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AD222ACD-123C-734A-B1B9-F0BD9BBC7F5A}"/>
              </a:ext>
            </a:extLst>
          </p:cNvPr>
          <p:cNvCxnSpPr>
            <a:cxnSpLocks/>
          </p:cNvCxnSpPr>
          <p:nvPr/>
        </p:nvCxnSpPr>
        <p:spPr>
          <a:xfrm>
            <a:off x="8891910" y="5204565"/>
            <a:ext cx="1968156" cy="0"/>
          </a:xfrm>
          <a:prstGeom prst="line">
            <a:avLst/>
          </a:prstGeom>
          <a:ln w="254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AA6C8F49-7B36-7F4A-ACF4-8162B0E500D0}"/>
              </a:ext>
            </a:extLst>
          </p:cNvPr>
          <p:cNvSpPr txBox="1"/>
          <p:nvPr/>
        </p:nvSpPr>
        <p:spPr>
          <a:xfrm>
            <a:off x="3163336" y="4768068"/>
            <a:ext cx="2555311" cy="457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Andale Mono" panose="020B0509000000000004" pitchFamily="49" charset="0"/>
              </a:rPr>
              <a:t>Distribution Bars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CC6E67F-06E9-4E42-82BF-6613F17BC8D1}"/>
              </a:ext>
            </a:extLst>
          </p:cNvPr>
          <p:cNvSpPr txBox="1"/>
          <p:nvPr/>
        </p:nvSpPr>
        <p:spPr>
          <a:xfrm>
            <a:off x="8853805" y="4881400"/>
            <a:ext cx="25553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ndale Mono" panose="020B0509000000000004" pitchFamily="49" charset="0"/>
              </a:rPr>
              <a:t>Code Examples</a:t>
            </a:r>
          </a:p>
        </p:txBody>
      </p:sp>
    </p:spTree>
    <p:extLst>
      <p:ext uri="{BB962C8B-B14F-4D97-AF65-F5344CB8AC3E}">
        <p14:creationId xmlns:p14="http://schemas.microsoft.com/office/powerpoint/2010/main" val="8923725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827210CD-D182-8740-872C-AFD6FFDFCD25}"/>
              </a:ext>
            </a:extLst>
          </p:cNvPr>
          <p:cNvSpPr txBox="1"/>
          <p:nvPr/>
        </p:nvSpPr>
        <p:spPr>
          <a:xfrm>
            <a:off x="6995160" y="2023538"/>
            <a:ext cx="3977640" cy="25518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latin typeface="Andale Mono" panose="020B0509000000000004" pitchFamily="49" charset="0"/>
              </a:rPr>
              <a:t>The Design A enables the professional users to build the neural networks by defined procedures. Each concept contains some detailed parameter settings and layer settings. </a:t>
            </a:r>
          </a:p>
          <a:p>
            <a:pPr>
              <a:lnSpc>
                <a:spcPct val="150000"/>
              </a:lnSpc>
            </a:pPr>
            <a:endParaRPr lang="en-US" sz="1200" dirty="0">
              <a:latin typeface="Andale Mono" panose="020B0509000000000004" pitchFamily="49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latin typeface="Andale Mono" panose="020B0509000000000004" pitchFamily="49" charset="0"/>
              </a:rPr>
              <a:t>Pros: Easy to find the information.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latin typeface="Andale Mono" panose="020B0509000000000004" pitchFamily="49" charset="0"/>
              </a:rPr>
              <a:t>Cons: Constrain you to follow the procedure.</a:t>
            </a:r>
          </a:p>
        </p:txBody>
      </p:sp>
      <p:pic>
        <p:nvPicPr>
          <p:cNvPr id="3" name="Picture 2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B7116E40-5A39-0D42-A799-7DBF1B0A08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70664"/>
            <a:ext cx="6610212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4949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C4C9B4B8-A242-9B4F-BCF9-32DCC77A212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2287078" y="1284732"/>
            <a:ext cx="7617843" cy="4288536"/>
          </a:xfrm>
          <a:prstGeom prst="rect">
            <a:avLst/>
          </a:prstGeom>
        </p:spPr>
      </p:pic>
      <p:pic>
        <p:nvPicPr>
          <p:cNvPr id="6" name="Picture 5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DC8D1AE3-6D1D-AE42-B09B-FB7460DECE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4440" t="17842" r="1040" b="73527"/>
          <a:stretch/>
        </p:blipFill>
        <p:spPr>
          <a:xfrm>
            <a:off x="6774871" y="2280062"/>
            <a:ext cx="4049487" cy="570015"/>
          </a:xfrm>
          <a:prstGeom prst="rect">
            <a:avLst/>
          </a:prstGeom>
          <a:ln w="12700">
            <a:solidFill>
              <a:schemeClr val="tx1"/>
            </a:solidFill>
          </a:ln>
          <a:effectLst>
            <a:outerShdw blurRad="50800" dist="38100" dir="2700000" sx="104000" sy="104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Picture 6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AB8B862A-D5F0-E144-B420-C8D0A6929E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83" t="54523" r="38176" b="31152"/>
          <a:stretch/>
        </p:blipFill>
        <p:spPr>
          <a:xfrm>
            <a:off x="1084612" y="4007924"/>
            <a:ext cx="6984672" cy="946067"/>
          </a:xfrm>
          <a:prstGeom prst="rect">
            <a:avLst/>
          </a:prstGeom>
          <a:ln w="12700">
            <a:solidFill>
              <a:schemeClr val="tx1"/>
            </a:solidFill>
          </a:ln>
          <a:effectLst>
            <a:outerShdw blurRad="50800" dist="38100" dir="2700000" sx="104000" sy="104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Picture 14" descr="A picture containing shape&#10;&#10;Description automatically generated">
            <a:extLst>
              <a:ext uri="{FF2B5EF4-FFF2-40B4-BE49-F238E27FC236}">
                <a16:creationId xmlns:a16="http://schemas.microsoft.com/office/drawing/2014/main" id="{ADF5DEA6-B616-0544-855D-024C6EC805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3593" y="1000276"/>
            <a:ext cx="3400630" cy="1203763"/>
          </a:xfrm>
          <a:prstGeom prst="rect">
            <a:avLst/>
          </a:prstGeom>
          <a:ln w="12700">
            <a:solidFill>
              <a:schemeClr val="tx1"/>
            </a:solidFill>
          </a:ln>
          <a:effectLst>
            <a:outerShdw blurRad="50800" dist="38100" dir="2700000" sx="104000" sy="104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AAFBE17-EE1A-1F47-8076-E249319B9AE2}"/>
              </a:ext>
            </a:extLst>
          </p:cNvPr>
          <p:cNvCxnSpPr>
            <a:cxnSpLocks/>
          </p:cNvCxnSpPr>
          <p:nvPr/>
        </p:nvCxnSpPr>
        <p:spPr>
          <a:xfrm flipV="1">
            <a:off x="4773881" y="589419"/>
            <a:ext cx="936407" cy="894997"/>
          </a:xfrm>
          <a:prstGeom prst="line">
            <a:avLst/>
          </a:prstGeom>
          <a:ln w="254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91D789F-FA78-F041-A6B0-B5FEE99623BD}"/>
              </a:ext>
            </a:extLst>
          </p:cNvPr>
          <p:cNvCxnSpPr>
            <a:cxnSpLocks/>
          </p:cNvCxnSpPr>
          <p:nvPr/>
        </p:nvCxnSpPr>
        <p:spPr>
          <a:xfrm>
            <a:off x="5710288" y="602401"/>
            <a:ext cx="4478741" cy="0"/>
          </a:xfrm>
          <a:prstGeom prst="line">
            <a:avLst/>
          </a:prstGeom>
          <a:ln w="254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F489BE04-030C-3F4D-B7CA-572A310C83C0}"/>
              </a:ext>
            </a:extLst>
          </p:cNvPr>
          <p:cNvSpPr txBox="1"/>
          <p:nvPr/>
        </p:nvSpPr>
        <p:spPr>
          <a:xfrm>
            <a:off x="5619794" y="246053"/>
            <a:ext cx="5204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ndale Mono" panose="020B0509000000000004" pitchFamily="49" charset="0"/>
              </a:rPr>
              <a:t>Neural Network Architecture Graph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058242F-8E49-7647-9A1E-150F2988DE96}"/>
              </a:ext>
            </a:extLst>
          </p:cNvPr>
          <p:cNvCxnSpPr>
            <a:cxnSpLocks/>
          </p:cNvCxnSpPr>
          <p:nvPr/>
        </p:nvCxnSpPr>
        <p:spPr>
          <a:xfrm flipH="1" flipV="1">
            <a:off x="5027186" y="4701399"/>
            <a:ext cx="456157" cy="1043494"/>
          </a:xfrm>
          <a:prstGeom prst="line">
            <a:avLst/>
          </a:prstGeom>
          <a:ln w="254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FCF404F-7ED9-D04C-8F98-A91144CA018E}"/>
              </a:ext>
            </a:extLst>
          </p:cNvPr>
          <p:cNvCxnSpPr>
            <a:cxnSpLocks/>
          </p:cNvCxnSpPr>
          <p:nvPr/>
        </p:nvCxnSpPr>
        <p:spPr>
          <a:xfrm flipH="1" flipV="1">
            <a:off x="7820331" y="2565069"/>
            <a:ext cx="497905" cy="1202499"/>
          </a:xfrm>
          <a:prstGeom prst="line">
            <a:avLst/>
          </a:prstGeom>
          <a:ln w="254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8BD8C727-C2E2-F343-9FFA-3676CEC285A5}"/>
              </a:ext>
            </a:extLst>
          </p:cNvPr>
          <p:cNvSpPr txBox="1"/>
          <p:nvPr/>
        </p:nvSpPr>
        <p:spPr>
          <a:xfrm>
            <a:off x="5513972" y="5256631"/>
            <a:ext cx="2555311" cy="457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Andale Mono" panose="020B0509000000000004" pitchFamily="49" charset="0"/>
              </a:rPr>
              <a:t>Layer Selection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FB8D967-FA42-A443-9AD3-83DF4455E2E4}"/>
              </a:ext>
            </a:extLst>
          </p:cNvPr>
          <p:cNvSpPr txBox="1"/>
          <p:nvPr/>
        </p:nvSpPr>
        <p:spPr>
          <a:xfrm>
            <a:off x="8328278" y="3429000"/>
            <a:ext cx="25553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ndale Mono" panose="020B0509000000000004" pitchFamily="49" charset="0"/>
              </a:rPr>
              <a:t>Layer Parameters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D1EA77E8-A851-DB47-89CF-CE25856D66F6}"/>
              </a:ext>
            </a:extLst>
          </p:cNvPr>
          <p:cNvCxnSpPr>
            <a:cxnSpLocks/>
          </p:cNvCxnSpPr>
          <p:nvPr/>
        </p:nvCxnSpPr>
        <p:spPr>
          <a:xfrm>
            <a:off x="8318236" y="3767568"/>
            <a:ext cx="2333930" cy="0"/>
          </a:xfrm>
          <a:prstGeom prst="line">
            <a:avLst/>
          </a:prstGeom>
          <a:ln w="254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32A1885-6ECD-7146-9E6A-5F3B8D7FE7FF}"/>
              </a:ext>
            </a:extLst>
          </p:cNvPr>
          <p:cNvCxnSpPr>
            <a:cxnSpLocks/>
          </p:cNvCxnSpPr>
          <p:nvPr/>
        </p:nvCxnSpPr>
        <p:spPr>
          <a:xfrm>
            <a:off x="5483343" y="5744893"/>
            <a:ext cx="2182179" cy="0"/>
          </a:xfrm>
          <a:prstGeom prst="line">
            <a:avLst/>
          </a:prstGeom>
          <a:ln w="254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5449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827210CD-D182-8740-872C-AFD6FFDFCD25}"/>
              </a:ext>
            </a:extLst>
          </p:cNvPr>
          <p:cNvSpPr txBox="1"/>
          <p:nvPr/>
        </p:nvSpPr>
        <p:spPr>
          <a:xfrm>
            <a:off x="6995160" y="2568571"/>
            <a:ext cx="3977640" cy="17208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latin typeface="Andale Mono" panose="020B0509000000000004" pitchFamily="49" charset="0"/>
              </a:rPr>
              <a:t>The Design B enables the DL beginners to build the neural networks through the graphic selections.</a:t>
            </a:r>
          </a:p>
          <a:p>
            <a:pPr>
              <a:lnSpc>
                <a:spcPct val="150000"/>
              </a:lnSpc>
            </a:pPr>
            <a:endParaRPr lang="en-US" sz="1200" dirty="0">
              <a:latin typeface="Andale Mono" panose="020B0509000000000004" pitchFamily="49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latin typeface="Andale Mono" panose="020B0509000000000004" pitchFamily="49" charset="0"/>
              </a:rPr>
              <a:t>Pros: Easy to understand.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latin typeface="Andale Mono" panose="020B0509000000000004" pitchFamily="49" charset="0"/>
              </a:rPr>
              <a:t>Cons: Too much missing information.</a:t>
            </a:r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3E4951D-EA8C-4F4B-9AE9-E4BBEF9290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04412"/>
            <a:ext cx="6610211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3495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9F7F9EC6-D580-9046-B12C-87CA6005606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2139057" y="1284732"/>
            <a:ext cx="7490331" cy="4288536"/>
          </a:xfrm>
          <a:prstGeom prst="rect">
            <a:avLst/>
          </a:prstGeom>
        </p:spPr>
      </p:pic>
      <p:pic>
        <p:nvPicPr>
          <p:cNvPr id="23" name="Picture 22" descr="Graphical user interface&#10;&#10;Description automatically generated">
            <a:extLst>
              <a:ext uri="{FF2B5EF4-FFF2-40B4-BE49-F238E27FC236}">
                <a16:creationId xmlns:a16="http://schemas.microsoft.com/office/drawing/2014/main" id="{E13082F4-8C17-3E40-90E6-20C96F064B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84" t="11471" r="45454" b="75668"/>
          <a:stretch/>
        </p:blipFill>
        <p:spPr>
          <a:xfrm>
            <a:off x="1492248" y="1650970"/>
            <a:ext cx="5159920" cy="714676"/>
          </a:xfrm>
          <a:prstGeom prst="rect">
            <a:avLst/>
          </a:prstGeom>
          <a:ln w="12700">
            <a:solidFill>
              <a:schemeClr val="tx1"/>
            </a:solidFill>
          </a:ln>
          <a:effectLst>
            <a:outerShdw blurRad="50800" dist="38100" dir="2700000" sx="104000" sy="104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4" name="Picture 23" descr="Graphical user interface&#10;&#10;Description automatically generated">
            <a:extLst>
              <a:ext uri="{FF2B5EF4-FFF2-40B4-BE49-F238E27FC236}">
                <a16:creationId xmlns:a16="http://schemas.microsoft.com/office/drawing/2014/main" id="{460F9095-3BFC-CA42-AA62-AC052DC0B2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21" t="51227" r="36790" b="42032"/>
          <a:stretch/>
        </p:blipFill>
        <p:spPr>
          <a:xfrm>
            <a:off x="1492248" y="3060959"/>
            <a:ext cx="7888982" cy="494308"/>
          </a:xfrm>
          <a:prstGeom prst="rect">
            <a:avLst/>
          </a:prstGeom>
          <a:ln w="12700">
            <a:solidFill>
              <a:schemeClr val="tx1"/>
            </a:solidFill>
          </a:ln>
          <a:effectLst>
            <a:outerShdw blurRad="50800" dist="38100" dir="2700000" sx="104000" sy="104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5" name="Picture 24" descr="Graphical user interface&#10;&#10;Description automatically generated">
            <a:extLst>
              <a:ext uri="{FF2B5EF4-FFF2-40B4-BE49-F238E27FC236}">
                <a16:creationId xmlns:a16="http://schemas.microsoft.com/office/drawing/2014/main" id="{AC47FA42-7CC8-1142-9426-A4DBD2EDB3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75" t="71960" r="62623" b="3708"/>
          <a:stretch/>
        </p:blipFill>
        <p:spPr>
          <a:xfrm>
            <a:off x="1492248" y="4188187"/>
            <a:ext cx="3539612" cy="1385081"/>
          </a:xfrm>
          <a:prstGeom prst="rect">
            <a:avLst/>
          </a:prstGeom>
          <a:ln w="12700">
            <a:solidFill>
              <a:schemeClr val="tx1"/>
            </a:solidFill>
          </a:ln>
          <a:effectLst>
            <a:outerShdw blurRad="50800" dist="38100" dir="2700000" sx="104000" sy="104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AAFBE17-EE1A-1F47-8076-E249319B9AE2}"/>
              </a:ext>
            </a:extLst>
          </p:cNvPr>
          <p:cNvCxnSpPr>
            <a:cxnSpLocks/>
          </p:cNvCxnSpPr>
          <p:nvPr/>
        </p:nvCxnSpPr>
        <p:spPr>
          <a:xfrm flipV="1">
            <a:off x="2667812" y="860789"/>
            <a:ext cx="936407" cy="894997"/>
          </a:xfrm>
          <a:prstGeom prst="line">
            <a:avLst/>
          </a:prstGeom>
          <a:ln w="254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91D789F-FA78-F041-A6B0-B5FEE99623BD}"/>
              </a:ext>
            </a:extLst>
          </p:cNvPr>
          <p:cNvCxnSpPr>
            <a:cxnSpLocks/>
          </p:cNvCxnSpPr>
          <p:nvPr/>
        </p:nvCxnSpPr>
        <p:spPr>
          <a:xfrm>
            <a:off x="3604219" y="873771"/>
            <a:ext cx="2683765" cy="0"/>
          </a:xfrm>
          <a:prstGeom prst="line">
            <a:avLst/>
          </a:prstGeom>
          <a:ln w="254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F489BE04-030C-3F4D-B7CA-572A310C83C0}"/>
              </a:ext>
            </a:extLst>
          </p:cNvPr>
          <p:cNvSpPr txBox="1"/>
          <p:nvPr/>
        </p:nvSpPr>
        <p:spPr>
          <a:xfrm>
            <a:off x="3493718" y="540711"/>
            <a:ext cx="5204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ndale Mono" panose="020B0509000000000004" pitchFamily="49" charset="0"/>
              </a:rPr>
              <a:t>Multifaceted browser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058242F-8E49-7647-9A1E-150F2988DE96}"/>
              </a:ext>
            </a:extLst>
          </p:cNvPr>
          <p:cNvCxnSpPr>
            <a:cxnSpLocks/>
          </p:cNvCxnSpPr>
          <p:nvPr/>
        </p:nvCxnSpPr>
        <p:spPr>
          <a:xfrm flipH="1" flipV="1">
            <a:off x="2921117" y="4942005"/>
            <a:ext cx="456157" cy="1043494"/>
          </a:xfrm>
          <a:prstGeom prst="line">
            <a:avLst/>
          </a:prstGeom>
          <a:ln w="254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FCF404F-7ED9-D04C-8F98-A91144CA018E}"/>
              </a:ext>
            </a:extLst>
          </p:cNvPr>
          <p:cNvCxnSpPr>
            <a:cxnSpLocks/>
          </p:cNvCxnSpPr>
          <p:nvPr/>
        </p:nvCxnSpPr>
        <p:spPr>
          <a:xfrm flipH="1" flipV="1">
            <a:off x="5919327" y="3429000"/>
            <a:ext cx="497905" cy="1202499"/>
          </a:xfrm>
          <a:prstGeom prst="line">
            <a:avLst/>
          </a:prstGeom>
          <a:ln w="254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8BD8C727-C2E2-F343-9FFA-3676CEC285A5}"/>
              </a:ext>
            </a:extLst>
          </p:cNvPr>
          <p:cNvSpPr txBox="1"/>
          <p:nvPr/>
        </p:nvSpPr>
        <p:spPr>
          <a:xfrm>
            <a:off x="3407903" y="5528001"/>
            <a:ext cx="3693541" cy="4575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Andale Mono" panose="020B0509000000000004" pitchFamily="49" charset="0"/>
              </a:rPr>
              <a:t>Model Architecture Graph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FB8D967-FA42-A443-9AD3-83DF4455E2E4}"/>
              </a:ext>
            </a:extLst>
          </p:cNvPr>
          <p:cNvSpPr txBox="1"/>
          <p:nvPr/>
        </p:nvSpPr>
        <p:spPr>
          <a:xfrm>
            <a:off x="6417232" y="4219268"/>
            <a:ext cx="45395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ndale Mono" panose="020B0509000000000004" pitchFamily="49" charset="0"/>
              </a:rPr>
              <a:t>Distribution bar with slider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D1EA77E8-A851-DB47-89CF-CE25856D66F6}"/>
              </a:ext>
            </a:extLst>
          </p:cNvPr>
          <p:cNvCxnSpPr>
            <a:cxnSpLocks/>
          </p:cNvCxnSpPr>
          <p:nvPr/>
        </p:nvCxnSpPr>
        <p:spPr>
          <a:xfrm>
            <a:off x="6417232" y="4631499"/>
            <a:ext cx="3878675" cy="0"/>
          </a:xfrm>
          <a:prstGeom prst="line">
            <a:avLst/>
          </a:prstGeom>
          <a:ln w="254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32A1885-6ECD-7146-9E6A-5F3B8D7FE7FF}"/>
              </a:ext>
            </a:extLst>
          </p:cNvPr>
          <p:cNvCxnSpPr>
            <a:cxnSpLocks/>
          </p:cNvCxnSpPr>
          <p:nvPr/>
        </p:nvCxnSpPr>
        <p:spPr>
          <a:xfrm>
            <a:off x="3377274" y="6016263"/>
            <a:ext cx="3409474" cy="0"/>
          </a:xfrm>
          <a:prstGeom prst="line">
            <a:avLst/>
          </a:prstGeom>
          <a:ln w="254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1665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827210CD-D182-8740-872C-AFD6FFDFCD25}"/>
              </a:ext>
            </a:extLst>
          </p:cNvPr>
          <p:cNvSpPr txBox="1"/>
          <p:nvPr/>
        </p:nvSpPr>
        <p:spPr>
          <a:xfrm>
            <a:off x="6995160" y="2568571"/>
            <a:ext cx="3977640" cy="17208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latin typeface="Andale Mono" panose="020B0509000000000004" pitchFamily="49" charset="0"/>
              </a:rPr>
              <a:t>The Design D provides a multifaceted browser to allow users to select suitable datasets, tasks, models types, and training information.</a:t>
            </a:r>
          </a:p>
          <a:p>
            <a:pPr>
              <a:lnSpc>
                <a:spcPct val="150000"/>
              </a:lnSpc>
            </a:pPr>
            <a:endParaRPr lang="en-US" sz="1200" dirty="0">
              <a:latin typeface="Andale Mono" panose="020B0509000000000004" pitchFamily="49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latin typeface="Andale Mono" panose="020B0509000000000004" pitchFamily="49" charset="0"/>
              </a:rPr>
              <a:t>Pros: The filter is helpful.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latin typeface="Andale Mono" panose="020B0509000000000004" pitchFamily="49" charset="0"/>
              </a:rPr>
              <a:t>Cons: Lack parameter settings.</a:t>
            </a:r>
          </a:p>
        </p:txBody>
      </p:sp>
      <p:pic>
        <p:nvPicPr>
          <p:cNvPr id="6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87146CD-99FE-2C49-B2E9-4ECED7D1C3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00199"/>
            <a:ext cx="6610212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3394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47468547-D272-3A47-93EE-AE0FB82FF23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937279" y="1284732"/>
            <a:ext cx="8317441" cy="4288536"/>
          </a:xfrm>
          <a:prstGeom prst="rect">
            <a:avLst/>
          </a:prstGeom>
        </p:spPr>
      </p:pic>
      <p:pic>
        <p:nvPicPr>
          <p:cNvPr id="28" name="Picture 27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889FBEAD-8C39-F144-9801-08F10E1EA7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t="15048" r="78737" b="56505"/>
          <a:stretch/>
        </p:blipFill>
        <p:spPr>
          <a:xfrm>
            <a:off x="2059689" y="1404484"/>
            <a:ext cx="2247654" cy="1550490"/>
          </a:xfrm>
          <a:prstGeom prst="rect">
            <a:avLst/>
          </a:prstGeom>
          <a:ln w="12700">
            <a:solidFill>
              <a:schemeClr val="tx1"/>
            </a:solidFill>
          </a:ln>
          <a:effectLst>
            <a:outerShdw blurRad="50800" dist="38100" dir="2700000" sx="104000" sy="104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0" name="Picture 29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696AD2E7-DEEF-0741-BD79-DA6E912DEE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370" t="30042" r="51108" b="53896"/>
          <a:stretch/>
        </p:blipFill>
        <p:spPr>
          <a:xfrm>
            <a:off x="6095999" y="2779221"/>
            <a:ext cx="1726237" cy="1141673"/>
          </a:xfrm>
          <a:prstGeom prst="rect">
            <a:avLst/>
          </a:prstGeom>
          <a:ln w="12700">
            <a:solidFill>
              <a:schemeClr val="tx1"/>
            </a:solidFill>
          </a:ln>
          <a:effectLst>
            <a:outerShdw blurRad="50800" dist="38100" dir="2700000" sx="104000" sy="104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AAFBE17-EE1A-1F47-8076-E249319B9AE2}"/>
              </a:ext>
            </a:extLst>
          </p:cNvPr>
          <p:cNvCxnSpPr>
            <a:cxnSpLocks/>
          </p:cNvCxnSpPr>
          <p:nvPr/>
        </p:nvCxnSpPr>
        <p:spPr>
          <a:xfrm flipV="1">
            <a:off x="3183516" y="1164725"/>
            <a:ext cx="468204" cy="1015004"/>
          </a:xfrm>
          <a:prstGeom prst="line">
            <a:avLst/>
          </a:prstGeom>
          <a:ln w="254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91D789F-FA78-F041-A6B0-B5FEE99623BD}"/>
              </a:ext>
            </a:extLst>
          </p:cNvPr>
          <p:cNvCxnSpPr>
            <a:cxnSpLocks/>
          </p:cNvCxnSpPr>
          <p:nvPr/>
        </p:nvCxnSpPr>
        <p:spPr>
          <a:xfrm flipV="1">
            <a:off x="3651720" y="1159503"/>
            <a:ext cx="2048436" cy="219"/>
          </a:xfrm>
          <a:prstGeom prst="line">
            <a:avLst/>
          </a:prstGeom>
          <a:ln w="254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F489BE04-030C-3F4D-B7CA-572A310C83C0}"/>
              </a:ext>
            </a:extLst>
          </p:cNvPr>
          <p:cNvSpPr txBox="1"/>
          <p:nvPr/>
        </p:nvSpPr>
        <p:spPr>
          <a:xfrm>
            <a:off x="3636905" y="802520"/>
            <a:ext cx="5204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ndale Mono" panose="020B0509000000000004" pitchFamily="49" charset="0"/>
              </a:rPr>
              <a:t>Model selection</a:t>
            </a:r>
          </a:p>
        </p:txBody>
      </p:sp>
      <p:pic>
        <p:nvPicPr>
          <p:cNvPr id="31" name="Picture 30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BFA6D8F6-3341-1F4D-B3F2-346E1A4986A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28845" t="69894" r="63302" b="7795"/>
          <a:stretch/>
        </p:blipFill>
        <p:spPr>
          <a:xfrm>
            <a:off x="4350113" y="3729727"/>
            <a:ext cx="1033565" cy="1514103"/>
          </a:xfrm>
          <a:prstGeom prst="rect">
            <a:avLst/>
          </a:prstGeom>
          <a:ln w="12700">
            <a:solidFill>
              <a:schemeClr val="tx1"/>
            </a:solidFill>
          </a:ln>
          <a:effectLst>
            <a:outerShdw blurRad="50800" dist="38100" dir="2700000" sx="104000" sy="104000" algn="tl" rotWithShape="0">
              <a:prstClr val="black">
                <a:alpha val="40000"/>
              </a:prstClr>
            </a:outerShdw>
          </a:effec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CFB8D967-FA42-A443-9AD3-83DF4455E2E4}"/>
              </a:ext>
            </a:extLst>
          </p:cNvPr>
          <p:cNvSpPr txBox="1"/>
          <p:nvPr/>
        </p:nvSpPr>
        <p:spPr>
          <a:xfrm>
            <a:off x="6737978" y="4427319"/>
            <a:ext cx="45395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ndale Mono" panose="020B0509000000000004" pitchFamily="49" charset="0"/>
              </a:rPr>
              <a:t>Model architectures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058242F-8E49-7647-9A1E-150F2988DE96}"/>
              </a:ext>
            </a:extLst>
          </p:cNvPr>
          <p:cNvCxnSpPr>
            <a:cxnSpLocks/>
          </p:cNvCxnSpPr>
          <p:nvPr/>
        </p:nvCxnSpPr>
        <p:spPr>
          <a:xfrm flipH="1" flipV="1">
            <a:off x="4927521" y="4870185"/>
            <a:ext cx="456157" cy="1043494"/>
          </a:xfrm>
          <a:prstGeom prst="line">
            <a:avLst/>
          </a:prstGeom>
          <a:ln w="254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FCF404F-7ED9-D04C-8F98-A91144CA018E}"/>
              </a:ext>
            </a:extLst>
          </p:cNvPr>
          <p:cNvCxnSpPr>
            <a:cxnSpLocks/>
          </p:cNvCxnSpPr>
          <p:nvPr/>
        </p:nvCxnSpPr>
        <p:spPr>
          <a:xfrm flipH="1" flipV="1">
            <a:off x="6240073" y="3637051"/>
            <a:ext cx="497905" cy="1202499"/>
          </a:xfrm>
          <a:prstGeom prst="line">
            <a:avLst/>
          </a:prstGeom>
          <a:ln w="254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8BD8C727-C2E2-F343-9FFA-3676CEC285A5}"/>
              </a:ext>
            </a:extLst>
          </p:cNvPr>
          <p:cNvSpPr txBox="1"/>
          <p:nvPr/>
        </p:nvSpPr>
        <p:spPr>
          <a:xfrm>
            <a:off x="5414307" y="5456181"/>
            <a:ext cx="3693541" cy="4575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Andale Mono" panose="020B0509000000000004" pitchFamily="49" charset="0"/>
              </a:rPr>
              <a:t>Depth selection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D1EA77E8-A851-DB47-89CF-CE25856D66F6}"/>
              </a:ext>
            </a:extLst>
          </p:cNvPr>
          <p:cNvCxnSpPr>
            <a:cxnSpLocks/>
          </p:cNvCxnSpPr>
          <p:nvPr/>
        </p:nvCxnSpPr>
        <p:spPr>
          <a:xfrm>
            <a:off x="6737978" y="4839550"/>
            <a:ext cx="2702905" cy="0"/>
          </a:xfrm>
          <a:prstGeom prst="line">
            <a:avLst/>
          </a:prstGeom>
          <a:ln w="254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32A1885-6ECD-7146-9E6A-5F3B8D7FE7FF}"/>
              </a:ext>
            </a:extLst>
          </p:cNvPr>
          <p:cNvCxnSpPr>
            <a:cxnSpLocks/>
          </p:cNvCxnSpPr>
          <p:nvPr/>
        </p:nvCxnSpPr>
        <p:spPr>
          <a:xfrm>
            <a:off x="5383678" y="5944443"/>
            <a:ext cx="2174966" cy="0"/>
          </a:xfrm>
          <a:prstGeom prst="line">
            <a:avLst/>
          </a:prstGeom>
          <a:ln w="254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69297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827210CD-D182-8740-872C-AFD6FFDFCD25}"/>
              </a:ext>
            </a:extLst>
          </p:cNvPr>
          <p:cNvSpPr txBox="1"/>
          <p:nvPr/>
        </p:nvSpPr>
        <p:spPr>
          <a:xfrm>
            <a:off x="6995160" y="2153104"/>
            <a:ext cx="3977640" cy="25517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latin typeface="Andale Mono" panose="020B0509000000000004" pitchFamily="49" charset="0"/>
              </a:rPr>
              <a:t>The Design E provides an overview of hundreds of neural networks. Users can use the model types/width/depth selections to filter the models.</a:t>
            </a:r>
          </a:p>
          <a:p>
            <a:pPr>
              <a:lnSpc>
                <a:spcPct val="150000"/>
              </a:lnSpc>
            </a:pPr>
            <a:endParaRPr lang="en-US" sz="1200" dirty="0">
              <a:latin typeface="Andale Mono" panose="020B0509000000000004" pitchFamily="49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latin typeface="Andale Mono" panose="020B0509000000000004" pitchFamily="49" charset="0"/>
              </a:rPr>
              <a:t>Pros: Present multiple models in a single view.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latin typeface="Andale Mono" panose="020B0509000000000004" pitchFamily="49" charset="0"/>
              </a:rPr>
              <a:t>Cons: Lack detailed layer settings and parameter settings.</a:t>
            </a:r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7D73040E-D0FA-5640-AC39-C07A19803A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00199"/>
            <a:ext cx="6610212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7731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</TotalTime>
  <Words>190</Words>
  <Application>Microsoft Macintosh PowerPoint</Application>
  <PresentationFormat>Widescreen</PresentationFormat>
  <Paragraphs>28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Andale Mono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Yan, Litao</dc:creator>
  <cp:lastModifiedBy>Yan, Litao</cp:lastModifiedBy>
  <cp:revision>13</cp:revision>
  <dcterms:created xsi:type="dcterms:W3CDTF">2021-07-23T00:43:53Z</dcterms:created>
  <dcterms:modified xsi:type="dcterms:W3CDTF">2021-07-23T03:33:53Z</dcterms:modified>
</cp:coreProperties>
</file>

<file path=docProps/thumbnail.jpeg>
</file>